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D3F3C-2658-07F1-1CB6-B9C733309A1C}" name="PC" initials="P" userId="PC" providerId="None"/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 autoAdjust="0"/>
    <p:restoredTop sz="95038" autoAdjust="0"/>
  </p:normalViewPr>
  <p:slideViewPr>
    <p:cSldViewPr showGuides="1">
      <p:cViewPr varScale="1">
        <p:scale>
          <a:sx n="103" d="100"/>
          <a:sy n="103" d="100"/>
        </p:scale>
        <p:origin x="192" y="3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11.11.24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4314"/>
            <a:ext cx="1901238" cy="85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b="1" dirty="0"/>
              <a:t>(</a:t>
            </a:r>
            <a:r>
              <a:rPr lang="bg-BG" b="1" dirty="0"/>
              <a:t>обратно инженерство)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b="1" dirty="0"/>
              <a:t>(EF Core)</a:t>
            </a:r>
            <a:r>
              <a:rPr lang="en-US" sz="3600" dirty="0"/>
              <a:t>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 да използваме </a:t>
            </a:r>
            <a:r>
              <a:rPr lang="en-US" sz="3200" b="1" dirty="0">
                <a:solidFill>
                  <a:schemeClr val="bg1"/>
                </a:solidFill>
              </a:rPr>
              <a:t>EF Core</a:t>
            </a:r>
            <a:r>
              <a:rPr lang="en-US" sz="3200" dirty="0"/>
              <a:t>, </a:t>
            </a:r>
            <a:r>
              <a:rPr lang="bg-BG" sz="3200" dirty="0"/>
              <a:t>трябва да </a:t>
            </a:r>
            <a:r>
              <a:rPr lang="bg-BG" sz="32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200" b="1" dirty="0"/>
              <a:t>(</a:t>
            </a:r>
            <a:r>
              <a:rPr lang="en-GB" sz="3200" b="1" dirty="0"/>
              <a:t>dependencies</a:t>
            </a:r>
            <a:r>
              <a:rPr lang="en-US" sz="3200" b="1" dirty="0"/>
              <a:t>)</a:t>
            </a:r>
            <a:r>
              <a:rPr lang="bg-BG" sz="3200" b="1" dirty="0"/>
              <a:t> </a:t>
            </a:r>
            <a:r>
              <a:rPr lang="bg-BG" sz="3200" dirty="0"/>
              <a:t>през </a:t>
            </a:r>
            <a:r>
              <a:rPr lang="en-US" sz="3200" b="1" dirty="0">
                <a:solidFill>
                  <a:schemeClr val="bg1"/>
                </a:solidFill>
              </a:rPr>
              <a:t>Package Manager</a:t>
            </a:r>
            <a:r>
              <a:rPr lang="bg-BG" sz="32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Изпълняваме следните </a:t>
            </a:r>
            <a:r>
              <a:rPr lang="bg-BG" sz="3000" b="1" dirty="0"/>
              <a:t>команди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една по една</a:t>
            </a:r>
            <a:r>
              <a:rPr lang="en-US" sz="3000" dirty="0"/>
              <a:t>:</a:t>
            </a:r>
            <a:endParaRPr lang="bg-BG" sz="3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Scaffold</a:t>
            </a:r>
            <a:r>
              <a:rPr lang="en-US" sz="2700" dirty="0"/>
              <a:t> </a:t>
            </a:r>
            <a:r>
              <a:rPr lang="bg-BG" sz="2700" dirty="0"/>
              <a:t>се използва за </a:t>
            </a:r>
            <a:r>
              <a:rPr lang="bg-BG" sz="27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2700" dirty="0"/>
              <a:t> на </a:t>
            </a:r>
            <a:r>
              <a:rPr lang="bg-BG" sz="2700" b="1" dirty="0">
                <a:solidFill>
                  <a:schemeClr val="bg1"/>
                </a:solidFill>
              </a:rPr>
              <a:t>код</a:t>
            </a:r>
            <a:r>
              <a:rPr lang="bg-BG" sz="2700" dirty="0"/>
              <a:t>, например </a:t>
            </a:r>
            <a:r>
              <a:rPr lang="bg-BG" sz="2700" b="1" dirty="0"/>
              <a:t>модели</a:t>
            </a:r>
            <a:r>
              <a:rPr lang="bg-BG" sz="2700" dirty="0"/>
              <a:t> на </a:t>
            </a:r>
            <a:r>
              <a:rPr lang="bg-BG" sz="2700" b="1" dirty="0"/>
              <a:t>таблици</a:t>
            </a:r>
            <a:r>
              <a:rPr lang="bg-BG" sz="2700" dirty="0"/>
              <a:t> от база данни</a:t>
            </a:r>
            <a:endParaRPr lang="en-US" sz="2700" dirty="0"/>
          </a:p>
          <a:p>
            <a:r>
              <a:rPr lang="bg-BG" sz="2700" dirty="0"/>
              <a:t>Изисква </a:t>
            </a:r>
            <a:r>
              <a:rPr lang="bg-BG" sz="2700" b="1" dirty="0"/>
              <a:t>информация</a:t>
            </a:r>
            <a:r>
              <a:rPr lang="bg-BG" sz="2700" dirty="0"/>
              <a:t> за </a:t>
            </a:r>
            <a:r>
              <a:rPr lang="en-US" sz="2700" b="1" dirty="0">
                <a:solidFill>
                  <a:schemeClr val="bg1"/>
                </a:solidFill>
              </a:rPr>
              <a:t>connection string</a:t>
            </a:r>
            <a:endParaRPr lang="bg-BG" sz="2700" b="1" dirty="0">
              <a:solidFill>
                <a:schemeClr val="bg1"/>
              </a:solidFill>
            </a:endParaRPr>
          </a:p>
          <a:p>
            <a:r>
              <a:rPr lang="bg-BG" sz="2700" dirty="0"/>
              <a:t>Изпълняваме следната </a:t>
            </a:r>
            <a:r>
              <a:rPr lang="bg-BG" sz="2700" b="1" dirty="0"/>
              <a:t>команда</a:t>
            </a:r>
            <a:r>
              <a:rPr lang="en-US" sz="2700" dirty="0"/>
              <a:t>:</a:t>
            </a:r>
            <a:endParaRPr lang="bg-BG" sz="2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370906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D149-44DF-65A8-122E-9A3AF0CB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7" y="1414884"/>
            <a:ext cx="2401945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500" dirty="0"/>
              <a:t>С </a:t>
            </a:r>
            <a:r>
              <a:rPr lang="bg-BG" sz="2500" b="1" dirty="0"/>
              <a:t>десен бутон </a:t>
            </a:r>
            <a:r>
              <a:rPr lang="bg-BG" sz="2500" dirty="0"/>
              <a:t>върху проекта избираме </a:t>
            </a:r>
            <a:r>
              <a:rPr lang="en-US" sz="2500" b="1" dirty="0">
                <a:solidFill>
                  <a:schemeClr val="bg1"/>
                </a:solidFill>
              </a:rPr>
              <a:t>EF Core Power Tools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b="1" dirty="0">
                <a:sym typeface="Wingdings" panose="05000000000000000000" pitchFamily="2" charset="2"/>
              </a:rPr>
              <a:t>[</a:t>
            </a:r>
            <a:r>
              <a:rPr 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500" b="1" dirty="0">
                <a:sym typeface="Wingdings" panose="05000000000000000000" pitchFamily="2" charset="2"/>
              </a:rPr>
              <a:t>]</a:t>
            </a:r>
            <a:endParaRPr lang="bg-BG" sz="2500" b="1" dirty="0"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bg-BG" sz="2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500" dirty="0"/>
              <a:t>Въвеждаме </a:t>
            </a:r>
            <a:r>
              <a:rPr lang="bg-BG" sz="25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500" dirty="0"/>
              <a:t>към </a:t>
            </a:r>
            <a:r>
              <a:rPr lang="bg-BG" sz="2500" b="1" dirty="0"/>
              <a:t>БД</a:t>
            </a:r>
            <a:r>
              <a:rPr lang="bg-BG" sz="2500" dirty="0"/>
              <a:t> или </a:t>
            </a:r>
            <a:r>
              <a:rPr lang="bg-BG" sz="2500" b="1" dirty="0">
                <a:solidFill>
                  <a:schemeClr val="bg1"/>
                </a:solidFill>
              </a:rPr>
              <a:t>създаваме нова</a:t>
            </a:r>
            <a:endParaRPr lang="en-US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Избираме </a:t>
            </a:r>
            <a:r>
              <a:rPr lang="bg-BG" sz="2500" b="1" dirty="0">
                <a:solidFill>
                  <a:schemeClr val="bg1"/>
                </a:solidFill>
              </a:rPr>
              <a:t>версията</a:t>
            </a:r>
            <a:r>
              <a:rPr lang="bg-BG" sz="2500" dirty="0"/>
              <a:t> на </a:t>
            </a:r>
            <a:r>
              <a:rPr lang="en-US" sz="2500" b="1" dirty="0"/>
              <a:t>EF Core</a:t>
            </a:r>
            <a:r>
              <a:rPr lang="en-US" sz="2500" dirty="0"/>
              <a:t> - </a:t>
            </a:r>
            <a:r>
              <a:rPr lang="en-US" sz="2500" b="1" dirty="0">
                <a:solidFill>
                  <a:schemeClr val="bg1"/>
                </a:solidFill>
              </a:rPr>
              <a:t>EF Core 8</a:t>
            </a:r>
            <a:endParaRPr lang="bg-BG" sz="2500" b="1" dirty="0">
              <a:solidFill>
                <a:schemeClr val="bg1"/>
              </a:solidFill>
            </a:endParaRPr>
          </a:p>
          <a:p>
            <a:r>
              <a:rPr lang="bg-BG" sz="2500" dirty="0"/>
              <a:t>Натискаме</a:t>
            </a:r>
            <a:r>
              <a:rPr lang="bg-BG" sz="2500" b="1" dirty="0"/>
              <a:t> </a:t>
            </a:r>
            <a:r>
              <a:rPr lang="en-US" sz="2500" b="1" dirty="0"/>
              <a:t>[</a:t>
            </a:r>
            <a:r>
              <a:rPr lang="en-US" sz="2500" b="1" dirty="0">
                <a:solidFill>
                  <a:schemeClr val="bg1"/>
                </a:solidFill>
              </a:rPr>
              <a:t>OK</a:t>
            </a:r>
            <a:r>
              <a:rPr lang="en-US" sz="25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3050400" y="1656348"/>
            <a:ext cx="6091200" cy="1772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Object-Relational Mapping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(ORM)</a:t>
            </a:r>
            <a:endParaRPr lang="bg-BG" sz="3200" b="1" dirty="0"/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endParaRPr lang="bg-BG" sz="3200" dirty="0"/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Избираме кои </a:t>
            </a:r>
            <a:r>
              <a:rPr lang="bg-BG" sz="3200" b="1" dirty="0">
                <a:solidFill>
                  <a:schemeClr val="bg1"/>
                </a:solidFill>
              </a:rPr>
              <a:t>таблици</a:t>
            </a:r>
            <a:r>
              <a:rPr lang="bg-BG" sz="3200" dirty="0"/>
              <a:t> от </a:t>
            </a:r>
            <a:r>
              <a:rPr lang="bg-BG" sz="3200" b="1" dirty="0"/>
              <a:t>БД</a:t>
            </a:r>
            <a:r>
              <a:rPr lang="bg-BG" sz="3200" dirty="0"/>
              <a:t> да се включат при </a:t>
            </a:r>
            <a:r>
              <a:rPr lang="bg-BG" sz="32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200" dirty="0">
                <a:sym typeface="Wingdings" panose="05000000000000000000" pitchFamily="2" charset="2"/>
              </a:rPr>
              <a:t>Натискаме </a:t>
            </a:r>
            <a:r>
              <a:rPr lang="en-US" sz="3200" b="1" dirty="0">
                <a:sym typeface="Wingdings" panose="05000000000000000000" pitchFamily="2" charset="2"/>
              </a:rPr>
              <a:t>[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200" b="1" dirty="0">
                <a:sym typeface="Wingdings" panose="05000000000000000000" pitchFamily="2" charset="2"/>
              </a:rPr>
              <a:t>]</a:t>
            </a:r>
            <a:endParaRPr lang="bg-BG" sz="32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4458" cy="5528766"/>
          </a:xfrm>
        </p:spPr>
        <p:txBody>
          <a:bodyPr>
            <a:noAutofit/>
          </a:bodyPr>
          <a:lstStyle/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Задаваме </a:t>
            </a:r>
            <a:r>
              <a:rPr lang="bg-BG" sz="2400" b="1" dirty="0"/>
              <a:t>името</a:t>
            </a:r>
            <a:r>
              <a:rPr lang="bg-BG" sz="2400" dirty="0"/>
              <a:t> на </a:t>
            </a:r>
            <a:r>
              <a:rPr lang="en-US" sz="2400" b="1" dirty="0">
                <a:solidFill>
                  <a:schemeClr val="bg1"/>
                </a:solidFill>
              </a:rPr>
              <a:t>namespace</a:t>
            </a:r>
            <a:r>
              <a:rPr lang="bg-BG" sz="2400" dirty="0"/>
              <a:t>,</a:t>
            </a:r>
            <a:r>
              <a:rPr lang="bg-BG" sz="2400" b="1" dirty="0">
                <a:solidFill>
                  <a:schemeClr val="bg1"/>
                </a:solidFill>
              </a:rPr>
              <a:t> </a:t>
            </a:r>
            <a:r>
              <a:rPr lang="bg-BG" sz="2400" dirty="0"/>
              <a:t>в който е </a:t>
            </a:r>
            <a:r>
              <a:rPr lang="bg-BG" sz="2400" b="1" dirty="0"/>
              <a:t>проекта</a:t>
            </a:r>
            <a:endParaRPr lang="en-US" sz="2400" b="1" dirty="0"/>
          </a:p>
          <a:p>
            <a:r>
              <a:rPr lang="bg-BG" sz="2400" dirty="0"/>
              <a:t>Задаваме </a:t>
            </a:r>
            <a:r>
              <a:rPr lang="bg-BG" sz="2400" b="1" dirty="0"/>
              <a:t>име</a:t>
            </a:r>
            <a:r>
              <a:rPr lang="bg-BG" sz="2400" dirty="0"/>
              <a:t> на </a:t>
            </a:r>
            <a:r>
              <a:rPr lang="bg-BG" sz="2400" b="1" dirty="0">
                <a:solidFill>
                  <a:schemeClr val="bg1"/>
                </a:solidFill>
              </a:rPr>
              <a:t>директорията</a:t>
            </a:r>
            <a:r>
              <a:rPr lang="bg-BG" sz="2400" dirty="0"/>
              <a:t>, в която ще се създадат </a:t>
            </a:r>
            <a:r>
              <a:rPr lang="bg-BG" sz="2400" b="1" dirty="0"/>
              <a:t>моделите</a:t>
            </a:r>
          </a:p>
          <a:p>
            <a:r>
              <a:rPr lang="bg-BG" sz="2400" dirty="0"/>
              <a:t>Избираме да се </a:t>
            </a:r>
            <a:r>
              <a:rPr lang="bg-BG" sz="2400" b="1" dirty="0"/>
              <a:t>генерират</a:t>
            </a:r>
            <a:r>
              <a:rPr lang="bg-BG" sz="2400" dirty="0"/>
              <a:t> </a:t>
            </a:r>
            <a:r>
              <a:rPr lang="bg-BG" sz="2400" b="1" dirty="0">
                <a:solidFill>
                  <a:schemeClr val="bg1"/>
                </a:solidFill>
              </a:rPr>
              <a:t>модели</a:t>
            </a:r>
            <a:r>
              <a:rPr lang="bg-BG" sz="2400" dirty="0"/>
              <a:t> и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400" dirty="0"/>
              <a:t>"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bg-BG" sz="2400" dirty="0"/>
              <a:t>Избираме "</a:t>
            </a:r>
            <a:r>
              <a:rPr lang="en-US" sz="24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400" dirty="0"/>
              <a:t>"</a:t>
            </a:r>
            <a:endParaRPr lang="en-US" sz="2400" dirty="0"/>
          </a:p>
          <a:p>
            <a:r>
              <a:rPr lang="bg-BG" sz="2400" dirty="0"/>
              <a:t>Натискаме </a:t>
            </a:r>
            <a:r>
              <a:rPr lang="en-US" sz="2400" b="1" dirty="0"/>
              <a:t>[</a:t>
            </a:r>
            <a:r>
              <a:rPr lang="en-US" sz="2400" b="1" dirty="0">
                <a:solidFill>
                  <a:schemeClr val="bg1"/>
                </a:solidFill>
              </a:rPr>
              <a:t>OK</a:t>
            </a:r>
            <a:r>
              <a:rPr lang="en-US" sz="24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30" y="12059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78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00" y="12096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b="1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b="1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</a:t>
            </a:r>
            <a:r>
              <a:rPr lang="bg-BG" sz="3000" b="1" dirty="0"/>
              <a:t>(таблици</a:t>
            </a:r>
            <a:r>
              <a:rPr lang="en-US" sz="3000" b="1" dirty="0"/>
              <a:t>)</a:t>
            </a:r>
            <a:r>
              <a:rPr lang="bg-BG" sz="3000" b="1" dirty="0"/>
              <a:t> </a:t>
            </a:r>
            <a:r>
              <a:rPr lang="bg-BG" sz="3000" dirty="0"/>
              <a:t>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.Where(e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.Select(x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.ToList();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employees);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65608"/>
              <a:gd name="adj2" fmla="val -6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SQL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заявка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200" dirty="0"/>
              <a:t>Намиране на елемент по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project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project.Name;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EF</a:t>
            </a:r>
            <a:r>
              <a:rPr lang="en-US" sz="2800" dirty="0"/>
              <a:t> </a:t>
            </a:r>
            <a:r>
              <a:rPr lang="bg-BG" sz="2800" dirty="0"/>
              <a:t>добавя </a:t>
            </a:r>
            <a:r>
              <a:rPr lang="en-GB" sz="2800" b="1" dirty="0"/>
              <a:t>connection string </a:t>
            </a:r>
            <a:r>
              <a:rPr lang="bg-BG" sz="2800" dirty="0"/>
              <a:t>в </a:t>
            </a:r>
            <a:r>
              <a:rPr lang="bg-BG" sz="28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2800" b="1" dirty="0"/>
              <a:t> </a:t>
            </a:r>
            <a:r>
              <a:rPr lang="bg-BG" sz="2800" dirty="0"/>
              <a:t>на приложението</a:t>
            </a:r>
            <a:endParaRPr lang="en-US" sz="2800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app.config </a:t>
            </a:r>
            <a:r>
              <a:rPr lang="bg-BG" sz="2600" dirty="0"/>
              <a:t>за </a:t>
            </a:r>
            <a:r>
              <a:rPr lang="en-GB" sz="2600" b="1" dirty="0"/>
              <a:t>.NET Framework</a:t>
            </a:r>
            <a:endParaRPr lang="bg-BG" sz="2600" b="1" dirty="0"/>
          </a:p>
          <a:p>
            <a:pPr lvl="1"/>
            <a:r>
              <a:rPr lang="en-GB" sz="2600" b="1" dirty="0">
                <a:solidFill>
                  <a:schemeClr val="bg1"/>
                </a:solidFill>
              </a:rPr>
              <a:t>appsettings.json</a:t>
            </a:r>
            <a:r>
              <a:rPr lang="bg-BG" sz="2600" dirty="0"/>
              <a:t> за </a:t>
            </a:r>
            <a:r>
              <a:rPr lang="en-GB" sz="26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741000" y="3069000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600" dirty="0"/>
              <a:t>Можем да използваме </a:t>
            </a:r>
            <a:r>
              <a:rPr lang="en-US" sz="2600" b="1" dirty="0"/>
              <a:t>connection string </a:t>
            </a:r>
            <a:r>
              <a:rPr lang="bg-BG" sz="2600" dirty="0"/>
              <a:t>директно 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600" dirty="0"/>
              <a:t>При конфигуриране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600" dirty="0"/>
              <a:t> </a:t>
            </a:r>
            <a:r>
              <a:rPr lang="bg-BG" sz="2600" dirty="0"/>
              <a:t>в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600" dirty="0"/>
              <a:t> </a:t>
            </a:r>
            <a:r>
              <a:rPr lang="bg-BG" sz="2600" dirty="0"/>
              <a:t>класа</a:t>
            </a: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400" dirty="0"/>
              <a:t>На </a:t>
            </a:r>
            <a:r>
              <a:rPr lang="en-US" sz="2400" b="1" dirty="0">
                <a:solidFill>
                  <a:schemeClr val="bg1"/>
                </a:solidFill>
              </a:rPr>
              <a:t>Server name</a:t>
            </a:r>
            <a:r>
              <a:rPr lang="en-US" sz="2400" dirty="0"/>
              <a:t>,</a:t>
            </a:r>
            <a:r>
              <a:rPr lang="bg-BG" sz="24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400" dirty="0"/>
              <a:t>В полето </a:t>
            </a:r>
            <a:r>
              <a:rPr lang="en-US" sz="2400" b="1" dirty="0"/>
              <a:t>Select or enter a database name</a:t>
            </a:r>
            <a:r>
              <a:rPr lang="en-US" sz="2400" dirty="0"/>
              <a:t>,</a:t>
            </a:r>
            <a:r>
              <a:rPr lang="bg-BG" sz="2400" dirty="0"/>
              <a:t> задаваме </a:t>
            </a:r>
            <a:r>
              <a:rPr lang="bg-BG" sz="2400" b="1" dirty="0">
                <a:solidFill>
                  <a:schemeClr val="bg1"/>
                </a:solidFill>
              </a:rPr>
              <a:t>подходящо име</a:t>
            </a:r>
            <a:r>
              <a:rPr lang="en-US" sz="2400" dirty="0"/>
              <a:t>:</a:t>
            </a:r>
          </a:p>
          <a:p>
            <a:pPr lvl="1"/>
            <a:endParaRPr lang="en-US" sz="2400" dirty="0"/>
          </a:p>
          <a:p>
            <a:r>
              <a:rPr lang="bg-BG" sz="2600" b="1" dirty="0"/>
              <a:t>Тестваме</a:t>
            </a:r>
            <a:r>
              <a:rPr lang="bg-BG" sz="2600" dirty="0"/>
              <a:t> връзката със сървъра и избираме</a:t>
            </a:r>
            <a:r>
              <a:rPr lang="en-US" sz="2600" dirty="0"/>
              <a:t> 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endParaRPr lang="bg-BG" sz="2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Технология, която позволява </a:t>
            </a:r>
            <a:r>
              <a:rPr lang="bg-BG" sz="3200" b="1" dirty="0">
                <a:solidFill>
                  <a:schemeClr val="bg1"/>
                </a:solidFill>
              </a:rPr>
              <a:t>манипулиране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бази данни</a:t>
            </a:r>
            <a:r>
              <a:rPr lang="bg-BG" sz="3200" dirty="0"/>
              <a:t>, използвайки </a:t>
            </a:r>
            <a:r>
              <a:rPr lang="bg-BG" sz="3200" b="1" dirty="0">
                <a:solidFill>
                  <a:schemeClr val="bg1"/>
                </a:solidFill>
              </a:rPr>
              <a:t>класове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02741"/>
            <a:ext cx="7666200" cy="4704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product in db.Products)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product.Name,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product.Price,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product.UnitType);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b="1" dirty="0"/>
              <a:t>(</a:t>
            </a:r>
            <a:r>
              <a:rPr lang="en-US" sz="3200" b="1" dirty="0"/>
              <a:t>frameworks)</a:t>
            </a:r>
            <a:r>
              <a:rPr lang="en-US" sz="3200" dirty="0"/>
              <a:t>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b="1" dirty="0"/>
              <a:t>(</a:t>
            </a:r>
            <a:r>
              <a:rPr lang="en-US" sz="3000" b="1" dirty="0"/>
              <a:t>Code First)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b="1" dirty="0"/>
              <a:t>(Database First)</a:t>
            </a:r>
            <a:endParaRPr lang="en-US" sz="3200" b="1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15" y="1176345"/>
            <a:ext cx="6313956" cy="56276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3315" r="6003" b="1129"/>
          <a:stretch/>
        </p:blipFill>
        <p:spPr bwMode="auto">
          <a:xfrm>
            <a:off x="7312375" y="1162775"/>
            <a:ext cx="4444988" cy="5568897"/>
          </a:xfrm>
          <a:prstGeom prst="rect">
            <a:avLst/>
          </a:prstGeom>
          <a:ln>
            <a:solidFill>
              <a:schemeClr val="bg2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288578" y="2737257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23999</TotalTime>
  <Words>2516</Words>
  <Application>Microsoft Macintosh PowerPoint</Application>
  <PresentationFormat>Widescreen</PresentationFormat>
  <Paragraphs>362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Object-Relational Mapping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346</cp:revision>
  <dcterms:created xsi:type="dcterms:W3CDTF">2018-05-23T13:08:44Z</dcterms:created>
  <dcterms:modified xsi:type="dcterms:W3CDTF">2024-11-11T08:43:33Z</dcterms:modified>
  <cp:category/>
</cp:coreProperties>
</file>